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5" r:id="rId1"/>
  </p:sldMasterIdLst>
  <p:notesMasterIdLst>
    <p:notesMasterId r:id="rId39"/>
  </p:notesMasterIdLst>
  <p:sldIdLst>
    <p:sldId id="256" r:id="rId2"/>
    <p:sldId id="257" r:id="rId3"/>
    <p:sldId id="304" r:id="rId4"/>
    <p:sldId id="260" r:id="rId5"/>
    <p:sldId id="295" r:id="rId6"/>
    <p:sldId id="296" r:id="rId7"/>
    <p:sldId id="297" r:id="rId8"/>
    <p:sldId id="298" r:id="rId9"/>
    <p:sldId id="299" r:id="rId10"/>
    <p:sldId id="261" r:id="rId11"/>
    <p:sldId id="300" r:id="rId12"/>
    <p:sldId id="301" r:id="rId13"/>
    <p:sldId id="302" r:id="rId14"/>
    <p:sldId id="303" r:id="rId15"/>
    <p:sldId id="266" r:id="rId16"/>
    <p:sldId id="268" r:id="rId17"/>
    <p:sldId id="269" r:id="rId18"/>
    <p:sldId id="270" r:id="rId19"/>
    <p:sldId id="271" r:id="rId20"/>
    <p:sldId id="273" r:id="rId21"/>
    <p:sldId id="274" r:id="rId22"/>
    <p:sldId id="276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3" r:id="rId38"/>
  </p:sldIdLst>
  <p:sldSz cx="9144000" cy="5143500" type="screen16x9"/>
  <p:notesSz cx="6858000" cy="9144000"/>
  <p:embeddedFontLst>
    <p:embeddedFont>
      <p:font typeface="Lato" panose="020B0604020202020204" pitchFamily="34" charset="0"/>
      <p:regular r:id="rId40"/>
      <p:bold r:id="rId41"/>
      <p:italic r:id="rId42"/>
      <p:boldItalic r:id="rId43"/>
    </p:embeddedFont>
    <p:embeddedFont>
      <p:font typeface="Raleway" panose="020B0503030101060003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74"/>
  </p:normalViewPr>
  <p:slideViewPr>
    <p:cSldViewPr snapToGrid="0">
      <p:cViewPr varScale="1">
        <p:scale>
          <a:sx n="165" d="100"/>
          <a:sy n="165" d="100"/>
        </p:scale>
        <p:origin x="75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5.jpe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318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726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870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f14433f1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f14433f1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f14433f1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f14433f1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f14433f1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f14433f1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f14433f1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f14433f1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f14433f1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f14433f1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f14433f1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f14433f1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f14433f1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f14433f1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f14433f1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f14433f1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f14433f1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f14433f1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f14433f1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f14433f1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f14433f1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f14433f1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f14433f1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f14433f1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f14433f13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f14433f13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f14433f13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f14433f13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f14433f1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f14433f1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f14433f13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f14433f13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0698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f14433f13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f14433f13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f14433f1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f14433f1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f14433f13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f14433f13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0cf7f97c0_5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0cf7f97c0_5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f14433f13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f14433f13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40cf7f97c0_5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40cf7f97c0_5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f14433f1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f14433f1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c72caa07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4c72caa07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7129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c72caa0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4c72caa0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4402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5a3b38bc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55a3b38bc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9840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0cf7f97c0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0cf7f97c0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35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338E6-A6C3-4E4B-8723-5647E31BF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CD166E-1860-2D4A-A4E2-7419DB118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A4C6FE-3981-D14C-966B-8D78A163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1F2601-BAD2-5846-96DD-B4736BBD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227ABA-CF2B-AC49-96F4-E616FB66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6950748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FB9AEF-5172-954B-81B5-4213D7B1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BC3B8B-4BA6-0D4E-8605-7345B7579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1E128E-FDE1-2343-9A44-4A36B0AF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A12AC2-AF10-A940-829C-5F6BB144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E052C6-2D12-C748-ABC8-C6893306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65286151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949961-CAC1-4046-8C55-34471D9BA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35E90D0-0726-5244-A270-EB96A849D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28EF14-7DF6-FC48-A085-3D06ACAE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24B6C4-2B79-F94A-8DD9-065CB9A79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155DEC-1ECC-F64A-93C1-6BA54A99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6366359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TOC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4877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6414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Section Header_alt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08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2954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530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10F07-DFE6-DF46-98FB-F6D551AA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51ED89-D13E-3A4B-A782-9A8C03CA3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067E88-E0A5-894B-B251-D8BEEFD3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50B3F4-B057-D64F-AD1E-888B8237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DD544D-36EA-564B-AFEB-49204922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12147501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BA0078-299E-504A-8EB8-F989F1D3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7FA56D-AA8E-C14F-B56A-90C60AD2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A2F180-2E78-BC47-B10B-EDFEDA48C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B75FF6-D620-9A40-BDCA-13B7B68A3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BA5CD-E927-9C49-A462-344DFFE2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3445845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719CF9-E3CE-1149-92CF-739474E0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5C5020-DDA6-3449-99F7-79C869EB0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CBFBCE-633B-494E-ABFC-2FF30F932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462738-F82A-D045-8143-2AB0846D3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B34F85-6736-6C44-960A-13EC0970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DB5C59-8196-D043-91A1-3386A6E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7273632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368D2-FC42-474E-B16D-09806E85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FF96B3-5528-4440-AB16-99D1F64B5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B01A22-B29C-0B45-9B16-27559E0B0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B0C4BE3-C595-FC49-A854-A31137AAE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0BAFBA-A377-3747-B7A1-3045D3F81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1574B5-0B85-1F47-B25B-425193C9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600DA28-663F-AF49-B893-AB9ECC49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52A1599-0C73-B145-9902-FAFBA08A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22285607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00092-2BD3-7145-A2FA-94B1255F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7322533-31D8-5E47-9E63-C8FFB2E50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965DEB5-5997-644E-BB2C-EC1382F5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632260-B5B1-1044-98FF-A57C5DDB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946068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DF6C878-8CE0-814A-874E-09CCA81A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731D84B-854C-6242-9F4A-5BFFE5F4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257F6D-70ED-B049-B69A-CA23184D5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414532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7E56E-383A-B440-9B2D-755067EFC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70D318-B8B5-8747-A4A9-631655587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C277B2-E033-3A40-999D-96D2D1D49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DC5E9-A0C5-584E-8B43-A71B58DB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10F433-B239-0A40-BA83-D02F6476F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509E56-2A50-1444-A0F2-2FA370FD6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6567873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C8251-A54A-D344-8715-2A08C4309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0456B2-19D0-8E4B-A798-35D7A7F8C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44D15C-43E4-594A-B026-97B7660B3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6881D9-D1B6-B744-AC5B-09A288EE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16A37-BCCF-6D47-9B71-3524B03A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A9C6A3-1509-8D47-B5C8-ABA0E5A81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737923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2974A3-2EAC-2B48-B4CC-44D399B4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EC52F8-FB9E-E646-9BD0-965250E48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C84E3C-DE52-684C-A7CF-33F6370B0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72888-68EC-0E4D-A93D-F2B12E151AE1}" type="datetimeFigureOut">
              <a:rPr lang="ru-RU" smtClean="0"/>
              <a:t>25.07.2019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1C5A72-BC84-C146-9567-16EA40A4E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4B062D-71C0-B64E-AE70-EC4A8F301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5618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1" r:id="rId15"/>
    <p:sldLayoutId id="2147483683" r:id="rId16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-spacex/SpaceX-API" TargetMode="External"/><Relationship Id="rId3" Type="http://schemas.openxmlformats.org/officeDocument/2006/relationships/hyperlink" Target="https://rickandmortyapi.com/" TargetMode="External"/><Relationship Id="rId7" Type="http://schemas.openxmlformats.org/officeDocument/2006/relationships/hyperlink" Target="https://developers.deezer.com/termsofuse#vi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jobs.github.com/api" TargetMode="External"/><Relationship Id="rId5" Type="http://schemas.openxmlformats.org/officeDocument/2006/relationships/hyperlink" Target="https://data.gov.ru/" TargetMode="External"/><Relationship Id="rId4" Type="http://schemas.openxmlformats.org/officeDocument/2006/relationships/hyperlink" Target="https://api.stackexchange.com/" TargetMode="External"/><Relationship Id="rId9" Type="http://schemas.openxmlformats.org/officeDocument/2006/relationships/hyperlink" Target="https://docs.opendota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" TargetMode="External"/><Relationship Id="rId7" Type="http://schemas.openxmlformats.org/officeDocument/2006/relationships/hyperlink" Target="http://www.pixijs.com/gallery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timeline.knightlab.com/examples/user-interface/index.html" TargetMode="External"/><Relationship Id="rId5" Type="http://schemas.openxmlformats.org/officeDocument/2006/relationships/hyperlink" Target="https://beta.observablehq.com/collection/visualization" TargetMode="External"/><Relationship Id="rId4" Type="http://schemas.openxmlformats.org/officeDocument/2006/relationships/hyperlink" Target="https://www.highcharts.com/demo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s33rd/web-developer-course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AVVlaso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;p13">
            <a:extLst>
              <a:ext uri="{FF2B5EF4-FFF2-40B4-BE49-F238E27FC236}">
                <a16:creationId xmlns:a16="http://schemas.microsoft.com/office/drawing/2014/main" id="{7543C3DC-F048-2849-9375-57D45F445B0A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55;p13">
            <a:extLst>
              <a:ext uri="{FF2B5EF4-FFF2-40B4-BE49-F238E27FC236}">
                <a16:creationId xmlns:a16="http://schemas.microsoft.com/office/drawing/2014/main" id="{73BD119E-ED2D-894B-95A7-A756426B117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036" y="859200"/>
            <a:ext cx="5523965" cy="368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5;p10">
            <a:extLst>
              <a:ext uri="{FF2B5EF4-FFF2-40B4-BE49-F238E27FC236}">
                <a16:creationId xmlns:a16="http://schemas.microsoft.com/office/drawing/2014/main" id="{6386E95B-EE5B-CB4F-86D7-405937D70A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9" b="9"/>
          <a:stretch/>
        </p:blipFill>
        <p:spPr>
          <a:xfrm>
            <a:off x="3620036" y="859200"/>
            <a:ext cx="5523964" cy="36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6;p13">
            <a:extLst>
              <a:ext uri="{FF2B5EF4-FFF2-40B4-BE49-F238E27FC236}">
                <a16:creationId xmlns:a16="http://schemas.microsoft.com/office/drawing/2014/main" id="{B0ED62D3-537E-3545-A075-13D87307C3DA}"/>
              </a:ext>
            </a:extLst>
          </p:cNvPr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7;p13">
            <a:extLst>
              <a:ext uri="{FF2B5EF4-FFF2-40B4-BE49-F238E27FC236}">
                <a16:creationId xmlns:a16="http://schemas.microsoft.com/office/drawing/2014/main" id="{1263A5FE-2346-114F-8D77-95AD73063C89}"/>
              </a:ext>
            </a:extLst>
          </p:cNvPr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Вводное занятие: знакомство с программой, настройка окружения</a:t>
            </a:r>
            <a:endParaRPr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4;p13">
            <a:extLst>
              <a:ext uri="{FF2B5EF4-FFF2-40B4-BE49-F238E27FC236}">
                <a16:creationId xmlns:a16="http://schemas.microsoft.com/office/drawing/2014/main" id="{D1C566BC-0EB9-EA46-929F-6D0021ECEAAB}"/>
              </a:ext>
            </a:extLst>
          </p:cNvPr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142591" y="749671"/>
            <a:ext cx="2932134" cy="2606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</a:pP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JavaScript?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В </a:t>
            </a: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enterprise?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Да!</a:t>
            </a: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4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725" y="602700"/>
            <a:ext cx="3509215" cy="29848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275" y="1462400"/>
            <a:ext cx="3157524" cy="292497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18" name="Google Shape;21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2600" y="2416767"/>
            <a:ext cx="3157525" cy="26295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</a:t>
              </a:r>
              <a:endParaRPr dirty="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142590" y="946301"/>
            <a:ext cx="8882997" cy="3987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I. </a:t>
            </a: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Вводное. Инструментарий, гит, настройка проекта</a:t>
            </a: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?</a:t>
            </a:r>
            <a:b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II. React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III. Redux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IV. </a:t>
            </a: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Утилитарные библиотеки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V. Nodejs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VI. Single Page Application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VII. Progressive Web Apps</a:t>
            </a:r>
            <a:br>
              <a:rPr lang="ru-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4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курсе. План</a:t>
              </a:r>
              <a:endParaRPr dirty="0"/>
            </a:p>
          </p:txBody>
        </p:sp>
      </p:grpSp>
      <p:sp>
        <p:nvSpPr>
          <p:cNvPr id="14" name="Google Shape;54;p13">
            <a:extLst>
              <a:ext uri="{FF2B5EF4-FFF2-40B4-BE49-F238E27FC236}">
                <a16:creationId xmlns:a16="http://schemas.microsoft.com/office/drawing/2014/main" id="{1C7DE4D2-9902-2842-B723-BE1DD19092C5}"/>
              </a:ext>
            </a:extLst>
          </p:cNvPr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892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868351" y="1453829"/>
            <a:ext cx="7262574" cy="3026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И на всё это у нас есть</a:t>
            </a:r>
            <a:b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	- 44 </a:t>
            </a: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занятия</a:t>
            </a: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 </a:t>
            </a:r>
            <a:b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	</a:t>
            </a: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- 80+ часов самостоятельной работы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	- курсовой проект</a:t>
            </a:r>
            <a:b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ru" sz="24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4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курсе. План</a:t>
              </a:r>
              <a:endParaRPr dirty="0"/>
            </a:p>
          </p:txBody>
        </p:sp>
      </p:grp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5A27F74A-F0BB-AA4F-9831-41E697B5C8EC}"/>
              </a:ext>
            </a:extLst>
          </p:cNvPr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063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868351" y="1453829"/>
            <a:ext cx="7262574" cy="3026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2000" b="1" dirty="0" err="1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Проектоцентричность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Основа курса – ваш индивидуальный курсовой проект.</a:t>
            </a: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</a:t>
              </a:r>
              <a:endParaRPr dirty="0"/>
            </a:p>
          </p:txBody>
        </p:sp>
      </p:grp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7D9457A1-A826-DE4F-BE06-E4E6CE963C4E}"/>
              </a:ext>
            </a:extLst>
          </p:cNvPr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443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142590" y="1013077"/>
            <a:ext cx="8817214" cy="34668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Предварительные требования</a:t>
            </a:r>
            <a:b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ru-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Мы ожидаем, что к началу курса вы уже знаете базовые принципы разработки ПО, знакомы с классификацией языков программирования, в курсе примитивных структур хранения данных.</a:t>
            </a:r>
            <a:b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Мы предполагаем, что у вас имеется опыт работы с командной строкой и понимание базовых принципов работы в консоли.</a:t>
            </a:r>
            <a:b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Мы предполагаем, что у каждого из вас имеется доступ к персональному компьютеру с выходом в интернет для самостоятельной работы</a:t>
            </a:r>
            <a:b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</a:br>
            <a:b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</a:b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96AA4013-2DB0-6449-8411-0F0AC9C0E50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A09DDB6F-8307-264C-A3A4-6D580220E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06AC81B5-7CD3-F249-8D36-4D10ECF9EF0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 курсе</a:t>
              </a:r>
              <a:endParaRPr dirty="0"/>
            </a:p>
          </p:txBody>
        </p:sp>
      </p:grp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7D9457A1-A826-DE4F-BE06-E4E6CE963C4E}"/>
              </a:ext>
            </a:extLst>
          </p:cNvPr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647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xfrm>
            <a:off x="264501" y="1152701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Мы</a:t>
            </a:r>
            <a:r>
              <a:rPr lang="ru" sz="2400" dirty="0">
                <a:solidFill>
                  <a:schemeClr val="dk2"/>
                </a:solidFill>
              </a:rPr>
              <a:t> </a:t>
            </a:r>
            <a:r>
              <a:rPr lang="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допускаем, что у вас уже может иметься опыт в веб-разработке. 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каждом таком случае нам будет необходимо индивидуально обсудить план самостоятельных заданий.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57" name="Google Shape;2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6435" y="3413801"/>
            <a:ext cx="1028775" cy="1336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52;p11">
            <a:extLst>
              <a:ext uri="{FF2B5EF4-FFF2-40B4-BE49-F238E27FC236}">
                <a16:creationId xmlns:a16="http://schemas.microsoft.com/office/drawing/2014/main" id="{68AC6D24-066F-9247-8094-43573B9DF3AF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" name="Google Shape;53;p11">
              <a:extLst>
                <a:ext uri="{FF2B5EF4-FFF2-40B4-BE49-F238E27FC236}">
                  <a16:creationId xmlns:a16="http://schemas.microsoft.com/office/drawing/2014/main" id="{51D5C991-C01E-524B-9522-F632D517D99F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4;p11">
              <a:extLst>
                <a:ext uri="{FF2B5EF4-FFF2-40B4-BE49-F238E27FC236}">
                  <a16:creationId xmlns:a16="http://schemas.microsoft.com/office/drawing/2014/main" id="{839A543B-8385-8148-9009-4972EE68F77F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Имеющийся опыт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107279" y="1230918"/>
            <a:ext cx="3893400" cy="579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" lvl="0" algn="l" rtl="0">
              <a:spcBef>
                <a:spcPts val="0"/>
              </a:spcBef>
              <a:spcAft>
                <a:spcPts val="0"/>
              </a:spcAft>
              <a:buSzPts val="2600"/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Курсовой проект</a:t>
            </a: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70" name="Google Shape;270;p30"/>
          <p:cNvSpPr txBox="1">
            <a:spLocks noGrp="1"/>
          </p:cNvSpPr>
          <p:nvPr>
            <p:ph type="body" idx="1"/>
          </p:nvPr>
        </p:nvSpPr>
        <p:spPr>
          <a:xfrm>
            <a:off x="181525" y="1816067"/>
            <a:ext cx="4697196" cy="2691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Ваш индивидуальный курсовой проект может стать заметной строкой в вашем резюме.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проекте мы постараемся использовать технологии и подходы, которые сейчас актуальны на рынке промышленной разработки.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271" name="Google Shape;271;p30"/>
          <p:cNvPicPr preferRelativeResize="0"/>
          <p:nvPr/>
        </p:nvPicPr>
        <p:blipFill rotWithShape="1">
          <a:blip r:embed="rId3">
            <a:alphaModFix/>
          </a:blip>
          <a:srcRect r="35467"/>
          <a:stretch/>
        </p:blipFill>
        <p:spPr>
          <a:xfrm>
            <a:off x="5146747" y="1195175"/>
            <a:ext cx="3997248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30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73" name="Google Shape;273;p3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Вместо тысячи слов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Полноценный проект говорит о разработчике больше, чем сухие слова в его резюме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E26E271E-80A6-4944-BC05-BC0EA014FF39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0230BCE5-EEAF-7E4F-B5E4-195BB7B5CA6F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D9D7E5CE-1583-7C43-BC72-EF46A7DA9E1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Ценности курса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181525" y="1235867"/>
            <a:ext cx="3893400" cy="5953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Актуальные</a:t>
            </a:r>
            <a:r>
              <a:rPr lang="ru" b="0" dirty="0"/>
              <a:t> </a:t>
            </a: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тренды</a:t>
            </a: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81" name="Google Shape;281;p31"/>
          <p:cNvSpPr txBox="1">
            <a:spLocks noGrp="1"/>
          </p:cNvSpPr>
          <p:nvPr>
            <p:ph type="body" idx="1"/>
          </p:nvPr>
        </p:nvSpPr>
        <p:spPr>
          <a:xfrm>
            <a:off x="181524" y="1831258"/>
            <a:ext cx="4739975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 получите знание об используемых в веб инструментах и направлениях. 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 сможете спланировать свой дальнейший профессиональный рост в карьере веб-разработчика, взяв за основу полученные на курсе навыки.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282" name="Google Shape;282;p31"/>
          <p:cNvPicPr preferRelativeResize="0"/>
          <p:nvPr/>
        </p:nvPicPr>
        <p:blipFill rotWithShape="1">
          <a:blip r:embed="rId3">
            <a:alphaModFix/>
          </a:blip>
          <a:srcRect l="2648" t="3796" r="42751" b="2928"/>
          <a:stretch/>
        </p:blipFill>
        <p:spPr>
          <a:xfrm>
            <a:off x="5146750" y="1195175"/>
            <a:ext cx="3997251" cy="3251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31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84" name="Google Shape;284;p3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JavaScript - целый мир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Отправляйтесь в путешествие с картой на руках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grpSp>
        <p:nvGrpSpPr>
          <p:cNvPr id="9" name="Google Shape;52;p11">
            <a:extLst>
              <a:ext uri="{FF2B5EF4-FFF2-40B4-BE49-F238E27FC236}">
                <a16:creationId xmlns:a16="http://schemas.microsoft.com/office/drawing/2014/main" id="{11287EE5-6130-ED47-B72B-B2AE8150ECF2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0" name="Google Shape;53;p11">
              <a:extLst>
                <a:ext uri="{FF2B5EF4-FFF2-40B4-BE49-F238E27FC236}">
                  <a16:creationId xmlns:a16="http://schemas.microsoft.com/office/drawing/2014/main" id="{F31FE10F-8772-BE41-893C-FA8EA19AFA25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4;p11">
              <a:extLst>
                <a:ext uri="{FF2B5EF4-FFF2-40B4-BE49-F238E27FC236}">
                  <a16:creationId xmlns:a16="http://schemas.microsoft.com/office/drawing/2014/main" id="{9A532CED-D656-3B4D-8C80-2E44AD64C46F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Ценности курса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>
            <a:spLocks noGrp="1"/>
          </p:cNvSpPr>
          <p:nvPr>
            <p:ph type="title"/>
          </p:nvPr>
        </p:nvSpPr>
        <p:spPr>
          <a:xfrm>
            <a:off x="181525" y="1243616"/>
            <a:ext cx="3893400" cy="579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" lvl="0" algn="l" rtl="0">
              <a:spcBef>
                <a:spcPts val="0"/>
              </a:spcBef>
              <a:spcAft>
                <a:spcPts val="0"/>
              </a:spcAft>
              <a:buSzPts val="2600"/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</a:rPr>
              <a:t>Опыт и умения</a:t>
            </a: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92" name="Google Shape;292;p32"/>
          <p:cNvSpPr txBox="1">
            <a:spLocks noGrp="1"/>
          </p:cNvSpPr>
          <p:nvPr>
            <p:ph type="body" idx="1"/>
          </p:nvPr>
        </p:nvSpPr>
        <p:spPr>
          <a:xfrm>
            <a:off x="181525" y="1823924"/>
            <a:ext cx="4677194" cy="2763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рамках курса вы проведёте много часов в IDE за написанием JavaScript-кода.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(Ещё больше часов вы проведёте в отладчике)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 ознакомитесь с тонкостями языка, а также узнаете, насколько каверзными могут быть вопросы на собеседованиях.</a:t>
            </a:r>
            <a:endParaRPr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93" name="Google Shape;293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729750"/>
            <a:ext cx="3997251" cy="271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 rotWithShape="1">
          <a:blip r:embed="rId3">
            <a:alphaModFix/>
          </a:blip>
          <a:srcRect l="2381" t="27969" r="16600" b="3121"/>
          <a:stretch/>
        </p:blipFill>
        <p:spPr>
          <a:xfrm>
            <a:off x="5146750" y="1196350"/>
            <a:ext cx="3997251" cy="2717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" name="Google Shape;295;p32"/>
          <p:cNvGrpSpPr/>
          <p:nvPr/>
        </p:nvGrpSpPr>
        <p:grpSpPr>
          <a:xfrm>
            <a:off x="5146750" y="3327825"/>
            <a:ext cx="1973700" cy="1119300"/>
            <a:chOff x="5146750" y="3327825"/>
            <a:chExt cx="1973700" cy="1119300"/>
          </a:xfrm>
        </p:grpSpPr>
        <p:sp>
          <p:nvSpPr>
            <p:cNvPr id="296" name="Google Shape;296;p32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Писать на JavaScript клёво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Ну, бо́льшую часть времени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grpSp>
        <p:nvGrpSpPr>
          <p:cNvPr id="10" name="Google Shape;52;p11">
            <a:extLst>
              <a:ext uri="{FF2B5EF4-FFF2-40B4-BE49-F238E27FC236}">
                <a16:creationId xmlns:a16="http://schemas.microsoft.com/office/drawing/2014/main" id="{82B64BD8-F46F-EC47-86D0-441FE3FF11F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1" name="Google Shape;53;p11">
              <a:extLst>
                <a:ext uri="{FF2B5EF4-FFF2-40B4-BE49-F238E27FC236}">
                  <a16:creationId xmlns:a16="http://schemas.microsoft.com/office/drawing/2014/main" id="{B2C4C7FD-A05B-BD4D-8BEA-6BA98CED3971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4;p11">
              <a:extLst>
                <a:ext uri="{FF2B5EF4-FFF2-40B4-BE49-F238E27FC236}">
                  <a16:creationId xmlns:a16="http://schemas.microsoft.com/office/drawing/2014/main" id="{5B95EAC8-24D3-8C4D-B07F-35E5FD65AD06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Ценности курса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B8FE0816-7E54-2741-9E3F-878335B3AA7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62831938-510E-D84B-8F10-2789171DF2B5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9AA09D73-3FCB-2145-86A1-D4BA2D9DAA9D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Кто такой 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JavaScript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разработчик?</a:t>
              </a: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sp>
        <p:nvSpPr>
          <p:cNvPr id="7" name="Google Shape;309;p34">
            <a:extLst>
              <a:ext uri="{FF2B5EF4-FFF2-40B4-BE49-F238E27FC236}">
                <a16:creationId xmlns:a16="http://schemas.microsoft.com/office/drawing/2014/main" id="{2CEE9D78-A3E4-FB4B-90BC-BF9F741E4F36}"/>
              </a:ext>
            </a:extLst>
          </p:cNvPr>
          <p:cNvSpPr txBox="1">
            <a:spLocks/>
          </p:cNvSpPr>
          <p:nvPr/>
        </p:nvSpPr>
        <p:spPr>
          <a:xfrm>
            <a:off x="181525" y="1315473"/>
            <a:ext cx="7010400" cy="2628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Tx/>
              <a:buFont typeface="Arial" panose="020B0604020202020204" pitchFamily="34" charset="0"/>
              <a:buNone/>
            </a:pP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Современный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—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это не только язык и стандарты. </a:t>
            </a:r>
          </a:p>
          <a:p>
            <a:pPr marL="0" indent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Tx/>
              <a:buFont typeface="Arial" panose="020B0604020202020204" pitchFamily="34" charset="0"/>
              <a:buNone/>
            </a:pP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Вокруг разработки за последние годы выросла целая экосистема.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grpSp>
        <p:nvGrpSpPr>
          <p:cNvPr id="8" name="Google Shape;63;p14">
            <a:extLst>
              <a:ext uri="{FF2B5EF4-FFF2-40B4-BE49-F238E27FC236}">
                <a16:creationId xmlns:a16="http://schemas.microsoft.com/office/drawing/2014/main" id="{24692831-2296-194E-A2BD-E2CC3904019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" name="Google Shape;64;p14">
              <a:extLst>
                <a:ext uri="{FF2B5EF4-FFF2-40B4-BE49-F238E27FC236}">
                  <a16:creationId xmlns:a16="http://schemas.microsoft.com/office/drawing/2014/main" id="{5A2B58E7-75B6-7544-AFB2-D638B60C4DB2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5;p14">
              <a:extLst>
                <a:ext uri="{FF2B5EF4-FFF2-40B4-BE49-F238E27FC236}">
                  <a16:creationId xmlns:a16="http://schemas.microsoft.com/office/drawing/2014/main" id="{1657D426-B1B7-5545-8B7C-36BD90280767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Знакомство</a:t>
              </a:r>
            </a:p>
          </p:txBody>
        </p:sp>
      </p:grp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CB574870-D821-F642-ACEF-6129F179CF7F}"/>
              </a:ext>
            </a:extLst>
          </p:cNvPr>
          <p:cNvSpPr txBox="1"/>
          <p:nvPr/>
        </p:nvSpPr>
        <p:spPr>
          <a:xfrm>
            <a:off x="181525" y="801700"/>
            <a:ext cx="4891500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Власов Андрей</a:t>
            </a:r>
            <a:r>
              <a:rPr lang="en-US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Преподаватель курса «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Промышленная разработка приложений на 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</a:rPr>
              <a:t>JavaScript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»,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Главный </a:t>
            </a:r>
            <a:r>
              <a:rPr lang="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разработчик компании «ПАО Сбербанк».</a:t>
            </a: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10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лет в разработке ПО</a:t>
            </a:r>
          </a:p>
          <a:p>
            <a:pPr lvl="0">
              <a:lnSpc>
                <a:spcPct val="115000"/>
              </a:lnSpc>
            </a:pP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года опыт преподавания</a:t>
            </a:r>
            <a:endParaRPr lang="ru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данный момент являюсь одним из разработчиков «</a:t>
            </a:r>
            <a:r>
              <a:rPr lang="ru-RU" sz="12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СберБанк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Онлайн»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A49A27-966A-2642-9FF5-316056873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25" y="1132416"/>
            <a:ext cx="2247900" cy="2997200"/>
          </a:xfrm>
          <a:prstGeom prst="rect">
            <a:avLst/>
          </a:prstGeom>
        </p:spPr>
      </p:pic>
      <p:sp>
        <p:nvSpPr>
          <p:cNvPr id="17" name="Google Shape;54;p13">
            <a:extLst>
              <a:ext uri="{FF2B5EF4-FFF2-40B4-BE49-F238E27FC236}">
                <a16:creationId xmlns:a16="http://schemas.microsoft.com/office/drawing/2014/main" id="{A86BAA38-8268-514D-A71B-10B9C18A99BE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8A5A1F8-5525-5C49-83F7-DFF6BB3DC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534" y="702900"/>
            <a:ext cx="5923299" cy="4126827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20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F5701E54-0378-DA42-8029-16DB20C2CA8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B36F251B-2416-4248-8159-F4968BF29606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C179E644-B408-C047-9CB7-E3C9F7B32E3E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Кто такой 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JavaScript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разработчик?</a:t>
              </a: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125" y="971700"/>
            <a:ext cx="2634950" cy="39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21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272D4535-31A5-B247-A2BD-F7033DBAAD9A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2873CC27-353A-0C4D-8690-123B9ADD07AB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DB469CD0-5B6F-184C-BF2E-E7EE7E3F87B2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Кто такой 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JavaScript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разработчик?</a:t>
              </a: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8"/>
          <p:cNvPicPr preferRelativeResize="0"/>
          <p:nvPr/>
        </p:nvPicPr>
        <p:blipFill rotWithShape="1">
          <a:blip r:embed="rId3">
            <a:alphaModFix/>
          </a:blip>
          <a:srcRect t="43949" r="5159"/>
          <a:stretch/>
        </p:blipFill>
        <p:spPr>
          <a:xfrm>
            <a:off x="191450" y="1320250"/>
            <a:ext cx="8913499" cy="356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22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298E9409-9340-A440-8EF8-920665CBD368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5F329E0F-8794-5341-8C72-D8B6B52E586C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5EC61D73-CBE7-8C40-A996-352A3AAA9DC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Кто такой 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JavaScript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разработчик?</a:t>
              </a: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23</a:t>
            </a:fld>
            <a:endParaRPr/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5DE4561D-5FA3-2A42-97BF-F2E4458CF2AE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B130D6B0-4182-EA48-9502-EE78B8884BC5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32A02D1F-7B7A-EE43-B002-8B9CAEB6B502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Raleway"/>
                </a:rPr>
                <a:t>Курсовой проект</a:t>
              </a: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sp>
        <p:nvSpPr>
          <p:cNvPr id="8" name="Google Shape;345;p40">
            <a:extLst>
              <a:ext uri="{FF2B5EF4-FFF2-40B4-BE49-F238E27FC236}">
                <a16:creationId xmlns:a16="http://schemas.microsoft.com/office/drawing/2014/main" id="{63ACA0AA-13C2-2642-9BAE-8D6308FD7C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1525" y="1167467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Свобода, но не анархия</a:t>
            </a:r>
            <a:endParaRPr sz="1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Google Shape;346;p40">
            <a:extLst>
              <a:ext uri="{FF2B5EF4-FFF2-40B4-BE49-F238E27FC236}">
                <a16:creationId xmlns:a16="http://schemas.microsoft.com/office/drawing/2014/main" id="{A3C6C9A0-CE40-E140-9385-5EAA89735FB6}"/>
              </a:ext>
            </a:extLst>
          </p:cNvPr>
          <p:cNvSpPr txBox="1">
            <a:spLocks/>
          </p:cNvSpPr>
          <p:nvPr/>
        </p:nvSpPr>
        <p:spPr>
          <a:xfrm>
            <a:off x="184819" y="1648686"/>
            <a:ext cx="7010400" cy="2628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Tx/>
              <a:buFont typeface="Arial" panose="020B0604020202020204" pitchFamily="34" charset="0"/>
              <a:buNone/>
            </a:pP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Мы хотим, чтобы вы вдохновились языком и создали что-то действительно восхитительное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24</a:t>
            </a:fld>
            <a:endParaRPr/>
          </a:p>
        </p:txBody>
      </p:sp>
      <p:sp>
        <p:nvSpPr>
          <p:cNvPr id="353" name="Google Shape;353;p41"/>
          <p:cNvSpPr txBox="1"/>
          <p:nvPr/>
        </p:nvSpPr>
        <p:spPr>
          <a:xfrm>
            <a:off x="181525" y="702899"/>
            <a:ext cx="7688700" cy="4046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SPA: JavaScript Application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API: Deals with real backend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Routing: At least three screens / pages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Forms: At least one form with data binding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Visualization: Sexy look and rich interface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ru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Архитектурные и технические требования смотри в github</a:t>
            </a:r>
            <a:endParaRPr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https://github.com/******/web-developer-course/blob/master/Course-Projects.MD</a:t>
            </a:r>
            <a:endParaRPr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F5E19CA8-C364-7843-8871-26AF680BBCE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F846D004-72E4-1440-B141-9EDC32383312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841F87CA-EC13-D741-9CDB-CCCCE4AC92DD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Общие требования к проекту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25</a:t>
            </a:fld>
            <a:endParaRPr/>
          </a:p>
        </p:txBody>
      </p:sp>
      <p:sp>
        <p:nvSpPr>
          <p:cNvPr id="360" name="Google Shape;360;p42"/>
          <p:cNvSpPr txBox="1"/>
          <p:nvPr/>
        </p:nvSpPr>
        <p:spPr>
          <a:xfrm>
            <a:off x="181525" y="962697"/>
            <a:ext cx="7688700" cy="371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https://rickandmortyapi.com/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Rick and Morty API: Deaths by episodes, etc.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https://api.stackexchange.com/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Questions/answers rate by country.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https://data.gov.ru/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Russian Government Open Data.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https://jobs.github.com/api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Github Jobs: Job search app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https://developers.deezer.com/termsofuse#vi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Music statistics API: genre popularity by time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https://github.com/r-spacex/SpaceX-API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SpaceX API: events timeline with stocks and photos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u="sng" dirty="0">
                <a:solidFill>
                  <a:srgbClr val="0366D6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https://docs.opendota.com/</a:t>
            </a: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: DOTA 2 statistics: Top players infographics</a:t>
            </a:r>
            <a:endParaRPr sz="1200" dirty="0">
              <a:solidFill>
                <a:srgbClr val="2429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4292E"/>
              </a:buClr>
              <a:buSzPts val="1200"/>
              <a:buFont typeface="Lato"/>
              <a:buChar char="●"/>
            </a:pPr>
            <a:r>
              <a:rPr lang="ru" sz="1200" dirty="0">
                <a:solidFill>
                  <a:srgbClr val="24292E"/>
                </a:solidFill>
                <a:latin typeface="Lato"/>
                <a:ea typeface="Lato"/>
                <a:cs typeface="Lato"/>
                <a:sym typeface="Lato"/>
              </a:rPr>
              <a:t>Even browser API like camera / microphone / speakers</a:t>
            </a:r>
            <a:endParaRPr sz="18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87B5EFC6-75C4-5247-98A7-101E67B325DE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E5A12D75-F843-1E49-A36F-8583B47C04FF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6AFB4AE9-253F-6044-934A-7ADF86364AEA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Наше предложение - начать выбор с API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26</a:t>
            </a:fld>
            <a:endParaRPr/>
          </a:p>
        </p:txBody>
      </p:sp>
      <p:sp>
        <p:nvSpPr>
          <p:cNvPr id="367" name="Google Shape;367;p43"/>
          <p:cNvSpPr txBox="1"/>
          <p:nvPr/>
        </p:nvSpPr>
        <p:spPr>
          <a:xfrm>
            <a:off x="181525" y="993692"/>
            <a:ext cx="7688700" cy="325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Infographics and Data visualization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Web mapping and cartography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Data analytics - charts and diagrams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Image processing / raster bitmaps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2000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Data grids, spreadsheets, pivot tables</a:t>
            </a:r>
            <a:endParaRPr sz="2000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</p:txBody>
      </p:sp>
      <p:grpSp>
        <p:nvGrpSpPr>
          <p:cNvPr id="6" name="Google Shape;52;p11">
            <a:extLst>
              <a:ext uri="{FF2B5EF4-FFF2-40B4-BE49-F238E27FC236}">
                <a16:creationId xmlns:a16="http://schemas.microsoft.com/office/drawing/2014/main" id="{1D7FFD3D-31B1-E64B-BED5-C86A82FFFF2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" name="Google Shape;53;p11">
              <a:extLst>
                <a:ext uri="{FF2B5EF4-FFF2-40B4-BE49-F238E27FC236}">
                  <a16:creationId xmlns:a16="http://schemas.microsoft.com/office/drawing/2014/main" id="{090079F3-C24B-6441-BB2A-7A9488EAC1F4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4;p11">
              <a:extLst>
                <a:ext uri="{FF2B5EF4-FFF2-40B4-BE49-F238E27FC236}">
                  <a16:creationId xmlns:a16="http://schemas.microsoft.com/office/drawing/2014/main" id="{4838AD6F-AB7E-994E-BFF3-5C55F86C3C7D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Определиться с представлением данных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27</a:t>
            </a:fld>
            <a:endParaRPr/>
          </a:p>
        </p:txBody>
      </p:sp>
      <p:sp>
        <p:nvSpPr>
          <p:cNvPr id="374" name="Google Shape;374;p44"/>
          <p:cNvSpPr txBox="1"/>
          <p:nvPr/>
        </p:nvSpPr>
        <p:spPr>
          <a:xfrm>
            <a:off x="181525" y="120292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</a:pPr>
            <a:r>
              <a:rPr lang="ru" sz="2000" u="sng" dirty="0">
                <a:solidFill>
                  <a:schemeClr val="hlink"/>
                </a:solidFill>
                <a:hlinkClick r:id="rId3"/>
              </a:rPr>
              <a:t>Leaflet</a:t>
            </a:r>
            <a:endParaRPr sz="2000" dirty="0"/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</a:pPr>
            <a:r>
              <a:rPr lang="ru" sz="2000" u="sng" dirty="0">
                <a:solidFill>
                  <a:schemeClr val="hlink"/>
                </a:solidFill>
                <a:hlinkClick r:id="rId4"/>
              </a:rPr>
              <a:t>Highcharts</a:t>
            </a:r>
            <a:endParaRPr sz="2000" dirty="0"/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</a:pPr>
            <a:r>
              <a:rPr lang="ru" sz="2000" u="sng" dirty="0">
                <a:solidFill>
                  <a:schemeClr val="hlink"/>
                </a:solidFill>
                <a:hlinkClick r:id="rId5"/>
              </a:rPr>
              <a:t>D3</a:t>
            </a:r>
            <a:endParaRPr sz="2000" dirty="0"/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</a:pPr>
            <a:r>
              <a:rPr lang="ru" sz="2000" u="sng" dirty="0">
                <a:solidFill>
                  <a:schemeClr val="hlink"/>
                </a:solidFill>
                <a:hlinkClick r:id="rId6"/>
              </a:rPr>
              <a:t>Timeline.js</a:t>
            </a:r>
            <a:endParaRPr sz="2000" dirty="0"/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1200"/>
            </a:pPr>
            <a:r>
              <a:rPr lang="ru" sz="2000" u="sng" dirty="0">
                <a:solidFill>
                  <a:schemeClr val="hlink"/>
                </a:solidFill>
                <a:hlinkClick r:id="rId7"/>
              </a:rPr>
              <a:t>PixiJS</a:t>
            </a:r>
            <a:endParaRPr sz="2000" dirty="0"/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19024FE7-78F0-374F-962B-7BE1EB82A082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409C4E6C-6AF5-F141-879A-2CAE1065B067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5857BA69-1AD9-3B4D-BE93-D2405ECA337A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Выбрать инструмент визуализации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876" y="670450"/>
            <a:ext cx="5034424" cy="4473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45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82" name="Google Shape;382;p45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5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Сообщества разработчиков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социального графа разработчиков крупных проектов по данным github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1F834D68-F6B6-B74E-B58A-0C8DEB18B565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80A1E4B7-B270-3240-BCD7-5615ADA0833B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FD03DA1A-0E47-4346-954E-5193C5A069D3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644" y="702900"/>
            <a:ext cx="5079157" cy="4249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0" name="Google Shape;390;p46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391" name="Google Shape;391;p46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6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трендов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изменения во времени предпочтений пользователей по языкам в стартапах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393" name="Google Shape;393;p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29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42267F51-2BAB-B746-9671-D4BED8145FD4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2AAAA8D3-C254-1949-8D0B-A16C4B435D51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28524C73-6942-7E44-8425-067AB6759EB4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grpSp>
        <p:nvGrpSpPr>
          <p:cNvPr id="8" name="Google Shape;63;p14">
            <a:extLst>
              <a:ext uri="{FF2B5EF4-FFF2-40B4-BE49-F238E27FC236}">
                <a16:creationId xmlns:a16="http://schemas.microsoft.com/office/drawing/2014/main" id="{24692831-2296-194E-A2BD-E2CC3904019D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" name="Google Shape;64;p14">
              <a:extLst>
                <a:ext uri="{FF2B5EF4-FFF2-40B4-BE49-F238E27FC236}">
                  <a16:creationId xmlns:a16="http://schemas.microsoft.com/office/drawing/2014/main" id="{5A2B58E7-75B6-7544-AFB2-D638B60C4DB2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5;p14">
              <a:extLst>
                <a:ext uri="{FF2B5EF4-FFF2-40B4-BE49-F238E27FC236}">
                  <a16:creationId xmlns:a16="http://schemas.microsoft.com/office/drawing/2014/main" id="{1657D426-B1B7-5545-8B7C-36BD90280767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Знакомство</a:t>
              </a:r>
            </a:p>
          </p:txBody>
        </p:sp>
      </p:grp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CB574870-D821-F642-ACEF-6129F179CF7F}"/>
              </a:ext>
            </a:extLst>
          </p:cNvPr>
          <p:cNvSpPr txBox="1"/>
          <p:nvPr/>
        </p:nvSpPr>
        <p:spPr>
          <a:xfrm>
            <a:off x="181525" y="801700"/>
            <a:ext cx="5328122" cy="373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Примаков Александр</a:t>
            </a:r>
            <a:r>
              <a:rPr lang="en-US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>
              <a:lnSpc>
                <a:spcPct val="115000"/>
              </a:lnSpc>
            </a:pPr>
            <a:r>
              <a:rPr lang="ru-RU" sz="1200" dirty="0">
                <a:highlight>
                  <a:srgbClr val="FFFFFF"/>
                </a:highlight>
              </a:rPr>
              <a:t>Ведущий инженер по разработке</a:t>
            </a:r>
            <a:r>
              <a:rPr lang="ru-RU" sz="1100" dirty="0">
                <a:highlight>
                  <a:srgbClr val="FFFFFF"/>
                </a:highlight>
              </a:rPr>
              <a:t> </a:t>
            </a:r>
            <a:r>
              <a:rPr lang="ru-RU" sz="1200" dirty="0">
                <a:highlight>
                  <a:srgbClr val="FFFFFF"/>
                </a:highlight>
              </a:rPr>
              <a:t>ПАО Сбербанк</a:t>
            </a:r>
          </a:p>
          <a:p>
            <a:pPr>
              <a:lnSpc>
                <a:spcPct val="115000"/>
              </a:lnSpc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>
              <a:lnSpc>
                <a:spcPct val="115000"/>
              </a:lnSpc>
              <a:buFontTx/>
              <a:buChar char="-"/>
            </a:pP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7</a:t>
            </a:r>
            <a:r>
              <a:rPr lang="en-US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лет в разработке ПО</a:t>
            </a:r>
          </a:p>
          <a:p>
            <a:pPr lvl="0">
              <a:lnSpc>
                <a:spcPct val="115000"/>
              </a:lnSpc>
            </a:pP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данный момент являюсь одним из разработчиков «</a:t>
            </a:r>
            <a:r>
              <a:rPr lang="ru-RU" sz="1200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СберБанк</a:t>
            </a:r>
            <a:r>
              <a:rPr lang="ru-RU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Онлайн»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A49A27-966A-2642-9FF5-316056873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25" y="1220347"/>
            <a:ext cx="2247900" cy="2247900"/>
          </a:xfrm>
          <a:prstGeom prst="rect">
            <a:avLst/>
          </a:prstGeom>
        </p:spPr>
      </p:pic>
      <p:sp>
        <p:nvSpPr>
          <p:cNvPr id="17" name="Google Shape;54;p13">
            <a:extLst>
              <a:ext uri="{FF2B5EF4-FFF2-40B4-BE49-F238E27FC236}">
                <a16:creationId xmlns:a16="http://schemas.microsoft.com/office/drawing/2014/main" id="{A86BAA38-8268-514D-A71B-10B9C18A99BE}"/>
              </a:ext>
            </a:extLst>
          </p:cNvPr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385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74" y="735763"/>
            <a:ext cx="5660101" cy="336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7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0" name="Google Shape;400;p47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Картография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Визуализация ГИС-данных - растровых и векторных карт, объектов, подписей и инфографики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02" name="Google Shape;402;p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30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EA5A0B16-164F-1B47-82BF-95CEE69B4EF3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F5CF6361-3F62-6A4E-9689-5C5AF747CA7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4C9686F4-A6D4-D347-9B18-31FDFE62C398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48"/>
          <p:cNvPicPr preferRelativeResize="0"/>
          <p:nvPr/>
        </p:nvPicPr>
        <p:blipFill rotWithShape="1">
          <a:blip r:embed="rId3">
            <a:alphaModFix/>
          </a:blip>
          <a:srcRect b="4861"/>
          <a:stretch/>
        </p:blipFill>
        <p:spPr>
          <a:xfrm>
            <a:off x="867905" y="702900"/>
            <a:ext cx="4192195" cy="4305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8" name="Google Shape;408;p48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09" name="Google Shape;409;p48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8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Визуализация алгоритмов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Сравнение алгоритмов и структур данных по оптимизации CPU и памяти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11" name="Google Shape;411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31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BCB7D1BC-C423-B141-9CCB-F58329954D63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8B99154B-9CF4-8A4B-8FC2-30EC9E712A7D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330143EB-850E-C54F-AE1E-D23E93901D14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651" y="790414"/>
            <a:ext cx="5560473" cy="39977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49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18" name="Google Shape;418;p49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9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ГИС и городская среда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Отображение на 3D-картах данных с умных устройств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0" name="Google Shape;420;p4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32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5D9F169E-0FBA-4444-A937-A353575062D6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4288A144-01C0-1447-BF37-2E6DAD24FA3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A043E381-282A-0148-9D67-D473FEC5860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156" y="735762"/>
            <a:ext cx="6653843" cy="37587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6" name="Google Shape;426;p50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27" name="Google Shape;427;p50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0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Аналитика и закономерности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Тепловая карта продуктивности по дням месяца среди  разработчиков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29" name="Google Shape;429;p5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33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05BF23A8-913B-724B-9189-B904DFDDAC4F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8845C088-B3DF-A94A-A194-98FD47A78034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A0158F6B-F404-1E43-A5FA-BA4D16E8C7A6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1"/>
          <p:cNvPicPr preferRelativeResize="0"/>
          <p:nvPr/>
        </p:nvPicPr>
        <p:blipFill rotWithShape="1">
          <a:blip r:embed="rId3">
            <a:alphaModFix/>
          </a:blip>
          <a:srcRect b="6864"/>
          <a:stretch/>
        </p:blipFill>
        <p:spPr>
          <a:xfrm>
            <a:off x="835125" y="702900"/>
            <a:ext cx="6559375" cy="4200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51"/>
          <p:cNvGrpSpPr/>
          <p:nvPr/>
        </p:nvGrpSpPr>
        <p:grpSpPr>
          <a:xfrm>
            <a:off x="6087550" y="3916575"/>
            <a:ext cx="1973700" cy="1119300"/>
            <a:chOff x="5146750" y="3327825"/>
            <a:chExt cx="1973700" cy="1119300"/>
          </a:xfrm>
        </p:grpSpPr>
        <p:sp>
          <p:nvSpPr>
            <p:cNvPr id="436" name="Google Shape;436;p51"/>
            <p:cNvSpPr/>
            <p:nvPr/>
          </p:nvSpPr>
          <p:spPr>
            <a:xfrm>
              <a:off x="5146750" y="3327825"/>
              <a:ext cx="1973700" cy="11193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1"/>
            <p:cNvSpPr txBox="1"/>
            <p:nvPr/>
          </p:nvSpPr>
          <p:spPr>
            <a:xfrm>
              <a:off x="5281475" y="3430588"/>
              <a:ext cx="14790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200" b="1">
                  <a:solidFill>
                    <a:srgbClr val="FFFFFF"/>
                  </a:solidFill>
                </a:rPr>
                <a:t>Рейсы и их длительность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700">
                  <a:solidFill>
                    <a:srgbClr val="D9F0FF"/>
                  </a:solidFill>
                </a:rPr>
                <a:t>Анализ маршрутов авиаперелётов по длительности и ценам</a:t>
              </a:r>
              <a:endParaRPr sz="700">
                <a:solidFill>
                  <a:srgbClr val="D9F0FF"/>
                </a:solidFill>
              </a:endParaRPr>
            </a:p>
          </p:txBody>
        </p:sp>
      </p:grpSp>
      <p:sp>
        <p:nvSpPr>
          <p:cNvPr id="438" name="Google Shape;438;p5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34</a:t>
            </a:fld>
            <a:endParaRPr/>
          </a:p>
        </p:txBody>
      </p:sp>
      <p:grpSp>
        <p:nvGrpSpPr>
          <p:cNvPr id="7" name="Google Shape;52;p11">
            <a:extLst>
              <a:ext uri="{FF2B5EF4-FFF2-40B4-BE49-F238E27FC236}">
                <a16:creationId xmlns:a16="http://schemas.microsoft.com/office/drawing/2014/main" id="{D8E759B5-F4E1-FF4E-80F7-705E24A726C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" name="Google Shape;53;p11">
              <a:extLst>
                <a:ext uri="{FF2B5EF4-FFF2-40B4-BE49-F238E27FC236}">
                  <a16:creationId xmlns:a16="http://schemas.microsoft.com/office/drawing/2014/main" id="{B2D1B83F-050E-E448-BC01-9609E8795608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4;p11">
              <a:extLst>
                <a:ext uri="{FF2B5EF4-FFF2-40B4-BE49-F238E27FC236}">
                  <a16:creationId xmlns:a16="http://schemas.microsoft.com/office/drawing/2014/main" id="{7CBE960F-2FC9-7043-AEB7-5D149CE6C2B9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Примеры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Arial"/>
              </a:rPr>
              <a:t>Выбор за нами</a:t>
            </a:r>
            <a:endParaRPr sz="2000" b="1" dirty="0">
              <a:solidFill>
                <a:srgbClr val="662483"/>
              </a:solidFill>
              <a:latin typeface="Tahoma"/>
              <a:ea typeface="Tahoma"/>
              <a:cs typeface="Tahoma"/>
              <a:sym typeface="Arial"/>
            </a:endParaRPr>
          </a:p>
        </p:txBody>
      </p:sp>
      <p:sp>
        <p:nvSpPr>
          <p:cNvPr id="445" name="Google Shape;445;p5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35</a:t>
            </a:fld>
            <a:endParaRPr/>
          </a:p>
        </p:txBody>
      </p:sp>
      <p:sp>
        <p:nvSpPr>
          <p:cNvPr id="444" name="Google Shape;444;p52"/>
          <p:cNvSpPr txBox="1"/>
          <p:nvPr/>
        </p:nvSpPr>
        <p:spPr>
          <a:xfrm>
            <a:off x="729400" y="1846100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 b="1" kern="1200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Lato"/>
              </a:rPr>
              <a:t>Тысячи идей ждут реализации. Осталось выбрать подходящую</a:t>
            </a:r>
            <a:endParaRPr b="1" kern="1200" dirty="0">
              <a:solidFill>
                <a:srgbClr val="662483"/>
              </a:solidFill>
              <a:latin typeface="Tahoma"/>
              <a:ea typeface="Tahoma"/>
              <a:cs typeface="Tahoma"/>
              <a:sym typeface="Lato"/>
            </a:endParaRPr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CF491DFE-1989-CB42-9E2C-F7FCFA3C7307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4CAED1D2-1CA2-D947-BCAC-324E19D2BBF7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08376CEA-BD1F-2D44-98B9-70FA01C124B2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36</a:t>
            </a:fld>
            <a:endParaRPr/>
          </a:p>
        </p:txBody>
      </p:sp>
      <p:sp>
        <p:nvSpPr>
          <p:cNvPr id="451" name="Google Shape;451;p53"/>
          <p:cNvSpPr txBox="1"/>
          <p:nvPr/>
        </p:nvSpPr>
        <p:spPr>
          <a:xfrm>
            <a:off x="181525" y="1187421"/>
            <a:ext cx="7688700" cy="356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Завести на github проект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Выбрать тему курсового проекта, для этого: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615950" lvl="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Определиться с API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615950" lvl="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Определить основной сценарий взаимодействия и обработки данных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615950" lvl="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Проверить, что проект сможет удовлетворить базовым требованиям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200"/>
            </a:pPr>
            <a:r>
              <a:rPr lang="ru" sz="16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Lato"/>
              </a:rPr>
              <a:t>Оформить описание проекта в readme.md и оформить PR на преподавателей</a:t>
            </a:r>
            <a:endParaRPr sz="16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Lato"/>
            </a:endParaRPr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19AB8760-9918-C946-9293-1B71645AA15C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D712FF10-2D46-944F-AFC7-1A6832F1F874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820801DA-8149-D840-9F4A-856E9A74662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Задание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37</a:t>
            </a:fld>
            <a:endParaRPr/>
          </a:p>
        </p:txBody>
      </p:sp>
      <p:sp>
        <p:nvSpPr>
          <p:cNvPr id="464" name="Google Shape;464;p55"/>
          <p:cNvSpPr txBox="1"/>
          <p:nvPr/>
        </p:nvSpPr>
        <p:spPr>
          <a:xfrm>
            <a:off x="181525" y="1140927"/>
            <a:ext cx="7688700" cy="26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Лекции, материалы и требования к курсовому проекту: 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https://github.com/*****/web-developer-course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1524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ru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Github-профили для отправки PR с выполненным заданием: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@AVVlasov</a:t>
            </a:r>
            <a:endParaRPr lang="en-US" u="sng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>
              <a:lnSpc>
                <a:spcPct val="150000"/>
              </a:lnSpc>
            </a:pPr>
            <a:r>
              <a:rPr lang="ru" u="sng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@</a:t>
            </a:r>
            <a:r>
              <a:rPr lang="en-US" u="sng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Primakovpro</a:t>
            </a:r>
            <a:endParaRPr lang="en-US" u="sng" dirty="0">
              <a:solidFill>
                <a:srgbClr val="0070C0"/>
              </a:solidFill>
              <a:latin typeface="Lato"/>
              <a:cs typeface="Lato"/>
              <a:sym typeface="Lato"/>
            </a:endParaRPr>
          </a:p>
          <a:p>
            <a:pPr marL="139700" marR="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ru-RU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Новости, анонсы, материалы и полезные ссылки:</a:t>
            </a: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-- телеграмм группа</a:t>
            </a:r>
            <a:endParaRPr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" name="Google Shape;52;p11">
            <a:extLst>
              <a:ext uri="{FF2B5EF4-FFF2-40B4-BE49-F238E27FC236}">
                <a16:creationId xmlns:a16="http://schemas.microsoft.com/office/drawing/2014/main" id="{B179C19E-79ED-114B-9D4E-D2D849DF3E64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53;p11">
              <a:extLst>
                <a:ext uri="{FF2B5EF4-FFF2-40B4-BE49-F238E27FC236}">
                  <a16:creationId xmlns:a16="http://schemas.microsoft.com/office/drawing/2014/main" id="{8FBF16DA-E613-614D-9037-FDB31147060B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4;p11">
              <a:extLst>
                <a:ext uri="{FF2B5EF4-FFF2-40B4-BE49-F238E27FC236}">
                  <a16:creationId xmlns:a16="http://schemas.microsoft.com/office/drawing/2014/main" id="{07006145-21C4-5242-A994-111F4F168B3A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buSzPts val="2000"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Ссылки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>
                <a:buSzPts val="2000"/>
              </a:pP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Raleway"/>
              </a:endParaRPr>
            </a:p>
            <a:p>
              <a:pPr lvl="0">
                <a:buSzPts val="2000"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grpSp>
        <p:nvGrpSpPr>
          <p:cNvPr id="4" name="Google Shape;52;p11">
            <a:extLst>
              <a:ext uri="{FF2B5EF4-FFF2-40B4-BE49-F238E27FC236}">
                <a16:creationId xmlns:a16="http://schemas.microsoft.com/office/drawing/2014/main" id="{AA0648DB-2394-5F49-A8E5-BA670F2AC446}"/>
              </a:ext>
            </a:extLst>
          </p:cNvPr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5" name="Google Shape;53;p11">
              <a:extLst>
                <a:ext uri="{FF2B5EF4-FFF2-40B4-BE49-F238E27FC236}">
                  <a16:creationId xmlns:a16="http://schemas.microsoft.com/office/drawing/2014/main" id="{AD6D2D0A-6D5C-454C-B91F-07EAB14863AA}"/>
                </a:ext>
              </a:extLst>
            </p:cNvPr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4;p11">
              <a:extLst>
                <a:ext uri="{FF2B5EF4-FFF2-40B4-BE49-F238E27FC236}">
                  <a16:creationId xmlns:a16="http://schemas.microsoft.com/office/drawing/2014/main" id="{C2A0E1A4-E541-6C45-9FC6-FF48FBF60A15}"/>
                </a:ext>
              </a:extLst>
            </p:cNvPr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 b="0" i="0" u="none" strike="noStrike" cap="none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Образовательный процесс</a:t>
              </a:r>
              <a:endParaRPr dirty="0"/>
            </a:p>
          </p:txBody>
        </p:sp>
      </p:grpSp>
      <p:sp>
        <p:nvSpPr>
          <p:cNvPr id="8" name="Google Shape;55;p11">
            <a:extLst>
              <a:ext uri="{FF2B5EF4-FFF2-40B4-BE49-F238E27FC236}">
                <a16:creationId xmlns:a16="http://schemas.microsoft.com/office/drawing/2014/main" id="{532C69BF-88A1-344B-8C25-CC70D8A7096F}"/>
              </a:ext>
            </a:extLst>
          </p:cNvPr>
          <p:cNvSpPr txBox="1"/>
          <p:nvPr/>
        </p:nvSpPr>
        <p:spPr>
          <a:xfrm>
            <a:off x="181525" y="801700"/>
            <a:ext cx="3956700" cy="3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График занятий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 раза в неделю: понедельник, среда, пятница (кроме выпадающих на праздничные дни)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 19:00 до 21:00 по мск.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Между занятиями и в выходные: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самостоятельной работы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выполнение домашних заданий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завершении обучения </a:t>
            </a:r>
            <a:r>
              <a:rPr lang="en-US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—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экзамен по теории и практике.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" name="Google Shape;56;p11">
            <a:extLst>
              <a:ext uri="{FF2B5EF4-FFF2-40B4-BE49-F238E27FC236}">
                <a16:creationId xmlns:a16="http://schemas.microsoft.com/office/drawing/2014/main" id="{DD2673E5-E2CD-D744-9B25-465F7737F0CB}"/>
              </a:ext>
            </a:extLst>
          </p:cNvPr>
          <p:cNvSpPr txBox="1"/>
          <p:nvPr/>
        </p:nvSpPr>
        <p:spPr>
          <a:xfrm>
            <a:off x="4322618" y="831009"/>
            <a:ext cx="4727864" cy="4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Консультации</a:t>
            </a:r>
            <a:endParaRPr sz="1800" b="1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консультации с наставником: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Установочная консультация с 26.08 по 30.08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Начало консультаций по графику со второй недели обучения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 раз в неделю*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Продолжительность 30 минут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●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Время будет указано в графике, который составляется куратором и наставниками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* </a:t>
            </a:r>
            <a:r>
              <a:rPr lang="ru" i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 случае острой необходимости (неуспеваемость, проблемы в учебе и др.) при возможности наставника время консультации может быть увеличено.</a:t>
            </a:r>
            <a:endParaRPr i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8" name="Google Shape;78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Обратная связь и общение</a:t>
              </a:r>
              <a:endParaRPr/>
            </a:p>
          </p:txBody>
        </p:sp>
      </p:grpSp>
      <p:sp>
        <p:nvSpPr>
          <p:cNvPr id="80" name="Google Shape;80;p14"/>
          <p:cNvSpPr txBox="1"/>
          <p:nvPr/>
        </p:nvSpPr>
        <p:spPr>
          <a:xfrm>
            <a:off x="158700" y="874125"/>
            <a:ext cx="3945900" cy="3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LMS Moodle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Learning Management System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Moodle 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система контроля обучения на курсе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sz="1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материалы по каждому занятию 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✓"/>
            </a:pP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домашние задания (описание ДЗ, 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критерии оценки,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срок выпол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нения</a:t>
            </a:r>
            <a:r>
              <a:rPr lang="ru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</a:t>
            </a:r>
            <a:endParaRPr dirty="0"/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Ваши ответы по домашним заданиям (ссылки на Git)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оценка и фидбэк по ДЗ (от наставника)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ссылка на просмотр записи занятия онлайн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14"/>
          <p:cNvSpPr txBox="1"/>
          <p:nvPr/>
        </p:nvSpPr>
        <p:spPr>
          <a:xfrm>
            <a:off x="4306700" y="874125"/>
            <a:ext cx="4674600" cy="3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Общение в Telegram</a:t>
            </a:r>
            <a:endParaRPr sz="1800" b="1" i="0" u="none" strike="noStrike" cap="none" dirty="0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административный чат - объявления для всех от администрации, общие для всей группы вопросы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учебный чат - для общения с преподавателями и наставниками. Вопросы по учебе рекомендуем задавать здесь. Тут вы сможете обсудить тему по учебе и с коллегами по курсу, и с наставниками 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сообщения преподавателю и наставнику в Telegram. При возникновении срочных вопросов до консультации вы также можете писать в личку своему наставнику или преподавателю. Он ответит по мере возможности.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✓"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STC-15 - чат эмоциональной поддержки - общение обо всем (участие по желанию)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10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87" name="Google Shape;87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Контроль успеваемости</a:t>
              </a:r>
              <a:endParaRPr/>
            </a:p>
          </p:txBody>
        </p:sp>
      </p:grpSp>
      <p:sp>
        <p:nvSpPr>
          <p:cNvPr id="89" name="Google Shape;89;p15"/>
          <p:cNvSpPr txBox="1"/>
          <p:nvPr/>
        </p:nvSpPr>
        <p:spPr>
          <a:xfrm>
            <a:off x="206350" y="680125"/>
            <a:ext cx="8679900" cy="7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курса</a:t>
            </a:r>
            <a:r>
              <a:rPr lang="ru" sz="18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 - 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дать крепкие знания, которые станут фундаментом освоения программирования, а также помочь получить практические навыки, которые Вы сможете использовать в реальной работе.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206100" y="1467350"/>
            <a:ext cx="8731800" cy="13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Для достижения этой цели курс включает в себя: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Вебинарные занятия с преподавателем включающие в себя как теорию, так и практику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Самостоятельное изучение материалов и выполнение домашних заданий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Личные консультации с наставником с обратной связью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arenR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Итоговый экзамен в конце курса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206100" y="2796125"/>
            <a:ext cx="8679900" cy="18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Успешное завершение курса</a:t>
            </a:r>
            <a:endParaRPr sz="1600" b="1">
              <a:solidFill>
                <a:srgbClr val="662483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Решение об аттестации и выдаче удостоверения о повышении квалификации принимается на основании:</a:t>
            </a: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верных ответов по итоговому экзамену;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AutoNum type="arabicPeriod"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65% и более выполненных ДЗ  по каждому разделу программы с оценкой 1 или 2 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1947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6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97" name="Google Shape;97;p16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ru" sz="200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Домашние задания</a:t>
              </a:r>
              <a:endParaRPr/>
            </a:p>
          </p:txBody>
        </p:sp>
      </p:grpSp>
      <p:sp>
        <p:nvSpPr>
          <p:cNvPr id="99" name="Google Shape;99;p16"/>
          <p:cNvSpPr txBox="1"/>
          <p:nvPr/>
        </p:nvSpPr>
        <p:spPr>
          <a:xfrm>
            <a:off x="4918300" y="775975"/>
            <a:ext cx="4027800" cy="3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Общие критерии для корректного выполнения задания: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 </a:t>
            </a:r>
            <a:r>
              <a:rPr lang="ru-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Страница проекта отображается</a:t>
            </a: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2. В консоли браузера нет ошибок.</a:t>
            </a: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3. Программа в результате своей работы возвращает корректный результат, т.е. тот который требуется по условиям задания.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188425" y="775975"/>
            <a:ext cx="4301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Система оценки домашних заданий – трехбалльная </a:t>
            </a:r>
            <a:endParaRPr sz="16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Не зачтено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(0 баллов). Оценка ставится в случае, если работа выполнена со значительными ошибками и критерии правильного выполнения не достигнуты, программа не компилируется, приложение завершается с ошибкой.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с замечаниями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(1 балл).  Оценка ставится если формально программа работает и результат выдаётся корректный. Все замечания записываются в форму и направляются студенту.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✔️</a:t>
            </a:r>
            <a:r>
              <a:rPr lang="ru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Зачтено полностью без ошибок</a:t>
            </a:r>
            <a:r>
              <a:rPr lang="ru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(2 балла). Задание выполнено корректно, результат верный, критерии оценки полностью выполнены.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5428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Общая картина развития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разработчика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направлениями развития </a:t>
            </a:r>
            <a:r>
              <a:rPr lang="en-US" dirty="0"/>
              <a:t>front end </a:t>
            </a:r>
            <a:r>
              <a:rPr lang="ru-RU" dirty="0"/>
              <a:t>разработчика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/>
              <a:t>Познакомится с требованиями к курсовому проекту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Настроить окружение для дальнейшей работы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08D01A2-A9F5-EF4E-B10F-56B683991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793" y="1304118"/>
            <a:ext cx="2502545" cy="255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3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875936" cy="341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Знакомство с программой курса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Путь разработчика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 требований к курсовому проекту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Настройка окружения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A43966-2811-B440-96AD-B52F9AD30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793" y="1304118"/>
            <a:ext cx="2502545" cy="255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755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843</TotalTime>
  <Words>1347</Words>
  <Application>Microsoft Macintosh PowerPoint</Application>
  <PresentationFormat>Экран (16:9)</PresentationFormat>
  <Paragraphs>231</Paragraphs>
  <Slides>37</Slides>
  <Notes>35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5" baseType="lpstr">
      <vt:lpstr>Raleway</vt:lpstr>
      <vt:lpstr>Noto Sans Symbols</vt:lpstr>
      <vt:lpstr>Calibri</vt:lpstr>
      <vt:lpstr>Arial</vt:lpstr>
      <vt:lpstr>Tahoma</vt:lpstr>
      <vt:lpstr>Calibri Light</vt:lpstr>
      <vt:lpstr>Lato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JavaScript? В enterprise? Да! </vt:lpstr>
      <vt:lpstr>I. Вводное. Инструментарий, гит, настройка проекта? II. React III. Redux IV. Утилитарные библиотеки V. Nodejs VI. Single Page Application VII. Progressive Web Apps  </vt:lpstr>
      <vt:lpstr>И на всё это у нас есть  - 44 занятия   - 80+ часов самостоятельной работы  - курсовой проект  </vt:lpstr>
      <vt:lpstr>Проектоцентричность  Основа курса – ваш индивидуальный курсовой проект.   </vt:lpstr>
      <vt:lpstr>Предварительные требования  Мы ожидаем, что к началу курса вы уже знаете базовые принципы разработки ПО, знакомы с классификацией языков программирования, в курсе примитивных структур хранения данных.  Мы предполагаем, что у вас имеется опыт работы с командной строкой и понимание базовых принципов работы в консоли.  Мы предполагаем, что у каждого из вас имеется доступ к персональному компьютеру с выходом в интернет для самостоятельной работы   </vt:lpstr>
      <vt:lpstr>Презентация PowerPoint</vt:lpstr>
      <vt:lpstr>Курсовой проект</vt:lpstr>
      <vt:lpstr>Актуальные тренды</vt:lpstr>
      <vt:lpstr>Опыт и умения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Свобода, но не анархия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Выбор за нами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18</cp:revision>
  <dcterms:modified xsi:type="dcterms:W3CDTF">2019-07-25T13:02:39Z</dcterms:modified>
</cp:coreProperties>
</file>